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65" r:id="rId7"/>
    <p:sldId id="259" r:id="rId8"/>
    <p:sldId id="266" r:id="rId9"/>
    <p:sldId id="267" r:id="rId10"/>
    <p:sldId id="268" r:id="rId11"/>
    <p:sldId id="260" r:id="rId12"/>
    <p:sldId id="261" r:id="rId13"/>
    <p:sldId id="262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632D222-892E-4BEA-B841-A4ECD379951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6568-0DCE-4722-84CE-8F2AA4FA5BA0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741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3A80-1BA9-4F54-87FB-39C75086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59" y="1705241"/>
            <a:ext cx="7767262" cy="344751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  <a:lumOff val="9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Integrated Rural Development: Towards A National Strategy in Egypt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7C442-6DE2-4F68-9F19-984AD8B27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3074" y="4608726"/>
            <a:ext cx="3145641" cy="16174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Dr. M. A. Orabi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Sohag University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Egypt</a:t>
            </a:r>
          </a:p>
        </p:txBody>
      </p:sp>
    </p:spTree>
    <p:extLst>
      <p:ext uri="{BB962C8B-B14F-4D97-AF65-F5344CB8AC3E}">
        <p14:creationId xmlns:p14="http://schemas.microsoft.com/office/powerpoint/2010/main" val="2963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EAF8-174D-48B4-8F9D-19E5F87E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845" y="1312375"/>
            <a:ext cx="9524567" cy="4872667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Traditional way of thinking.</a:t>
            </a:r>
          </a:p>
          <a:p>
            <a:r>
              <a:rPr lang="en-US" sz="2400" b="1" dirty="0"/>
              <a:t>Poor understanding.</a:t>
            </a:r>
          </a:p>
          <a:p>
            <a:r>
              <a:rPr lang="en-US" sz="2400" b="1" dirty="0"/>
              <a:t>Low level of education to understand developmental efforts and new technology.</a:t>
            </a:r>
          </a:p>
          <a:p>
            <a:r>
              <a:rPr lang="en-US" sz="2400" b="1" dirty="0"/>
              <a:t>Deprived psychology and scientific orientation.</a:t>
            </a:r>
          </a:p>
          <a:p>
            <a:r>
              <a:rPr lang="en-US" sz="2400" b="1" dirty="0"/>
              <a:t>Lack of confidence.</a:t>
            </a:r>
          </a:p>
          <a:p>
            <a:r>
              <a:rPr lang="en-US" sz="2400" b="1" dirty="0"/>
              <a:t>Poor awareness.</a:t>
            </a:r>
          </a:p>
          <a:p>
            <a:r>
              <a:rPr lang="en-US" sz="2400" b="1" dirty="0"/>
              <a:t>Low level of education.</a:t>
            </a:r>
          </a:p>
          <a:p>
            <a:r>
              <a:rPr lang="en-US" sz="2400" b="1" dirty="0"/>
              <a:t>Existence of unfelt needs.</a:t>
            </a:r>
          </a:p>
          <a:p>
            <a:r>
              <a:rPr lang="en-US" sz="2400" b="1" dirty="0"/>
              <a:t>Personal ego.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5A3456-40E5-4222-BF6A-74ECA38A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04666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PEOPLE  </a:t>
            </a:r>
            <a:r>
              <a:rPr lang="en-US" sz="36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RELATED</a:t>
            </a:r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  PROBLEMS..</a:t>
            </a:r>
          </a:p>
        </p:txBody>
      </p:sp>
    </p:spTree>
    <p:extLst>
      <p:ext uri="{BB962C8B-B14F-4D97-AF65-F5344CB8AC3E}">
        <p14:creationId xmlns:p14="http://schemas.microsoft.com/office/powerpoint/2010/main" val="26764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7070-CB5C-49B7-81E9-1F879D0F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7" y="474524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Egyptian strategy</a:t>
            </a:r>
            <a:br>
              <a:rPr lang="en-US" sz="4400" b="1" dirty="0"/>
            </a:br>
            <a:r>
              <a:rPr lang="en-US" sz="4400" b="1" dirty="0"/>
              <a:t>for the 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34A5F-53A6-4168-8E15-5285EB3E7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69" y="1737038"/>
            <a:ext cx="9496309" cy="48317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00"/>
                </a:solidFill>
                <a:latin typeface="inherit"/>
              </a:rPr>
              <a:t>Haya Karima (Decent Life Initiative) </a:t>
            </a:r>
            <a:r>
              <a:rPr lang="en-US" sz="4400" b="0" i="0" dirty="0">
                <a:solidFill>
                  <a:srgbClr val="FFFFFF"/>
                </a:solidFill>
                <a:effectLst/>
                <a:latin typeface="inherit"/>
              </a:rPr>
              <a:t>is not just an initiative..</a:t>
            </a:r>
          </a:p>
          <a:p>
            <a:r>
              <a:rPr lang="en-US" sz="2400" dirty="0"/>
              <a:t>It is the national initiative endorsed by H.E President Abdel Fattah Al-Sisi.</a:t>
            </a:r>
          </a:p>
          <a:p>
            <a:r>
              <a:rPr lang="en-US" sz="2400" dirty="0"/>
              <a:t>Integrated initiative in its features.</a:t>
            </a:r>
          </a:p>
          <a:p>
            <a:r>
              <a:rPr lang="en-US" sz="2400" dirty="0"/>
              <a:t>Stems from a civilized responsibility and a human dimension before anything else, as its goal is </a:t>
            </a:r>
            <a:r>
              <a:rPr lang="en-US" sz="2400" dirty="0">
                <a:solidFill>
                  <a:srgbClr val="FFFF00"/>
                </a:solidFill>
              </a:rPr>
              <a:t>greater than just being an initiative aimed for improving the living conditions and daily life of Egyptian citizens.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aya Karima">
            <a:extLst>
              <a:ext uri="{FF2B5EF4-FFF2-40B4-BE49-F238E27FC236}">
                <a16:creationId xmlns:a16="http://schemas.microsoft.com/office/drawing/2014/main" id="{432EF8F4-BCD4-4A0A-90AF-8CF57F82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09" y="289239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48406-DB4E-4155-9CF9-7F4E9011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47" y="1737039"/>
            <a:ext cx="9316692" cy="4312905"/>
          </a:xfrm>
        </p:spPr>
        <p:txBody>
          <a:bodyPr>
            <a:normAutofit/>
          </a:bodyPr>
          <a:lstStyle/>
          <a:p>
            <a:pPr algn="just"/>
            <a:r>
              <a:rPr lang="en-US" sz="3200" b="1" i="0" dirty="0">
                <a:solidFill>
                  <a:srgbClr val="00B0F0"/>
                </a:solidFill>
                <a:effectLst/>
                <a:latin typeface="Helvetica Neue"/>
              </a:rPr>
              <a:t> it was necessary to move on a large scale - for the first time - and within a </a:t>
            </a:r>
            <a:r>
              <a:rPr lang="en-US" sz="3200" b="1" i="0" dirty="0">
                <a:solidFill>
                  <a:srgbClr val="FFC000"/>
                </a:solidFill>
                <a:effectLst/>
                <a:latin typeface="Helvetica Neue"/>
              </a:rPr>
              <a:t>framework of integration and consolidation of efforts 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Helvetica Neue"/>
              </a:rPr>
              <a:t>among the national state institutions, the private sector institutions, civil society, and the development partners in Egypt. </a:t>
            </a:r>
          </a:p>
        </p:txBody>
      </p:sp>
      <p:pic>
        <p:nvPicPr>
          <p:cNvPr id="4" name="Picture 2" descr="Haya Karima">
            <a:extLst>
              <a:ext uri="{FF2B5EF4-FFF2-40B4-BE49-F238E27FC236}">
                <a16:creationId xmlns:a16="http://schemas.microsoft.com/office/drawing/2014/main" id="{E5FBB07C-96D1-4AF1-953F-A7CB8F2C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09" y="289239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4164-F117-4A0B-AFE4-A09AB824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62823-3CDC-4AE8-8788-F68C80FCA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301" y="1705510"/>
            <a:ext cx="9059838" cy="4344434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FFC000"/>
                </a:solidFill>
                <a:latin typeface="Helvetica Neue"/>
              </a:rPr>
              <a:t>T</a:t>
            </a:r>
            <a:r>
              <a:rPr lang="en-US" sz="3200" b="0" i="0" dirty="0">
                <a:solidFill>
                  <a:srgbClr val="FFC000"/>
                </a:solidFill>
                <a:effectLst/>
                <a:latin typeface="Helvetica Neue"/>
              </a:rPr>
              <a:t>o consolidate &amp; Integrate all the efforts </a:t>
            </a:r>
            <a:r>
              <a:rPr lang="en-US" sz="3200" b="1" dirty="0">
                <a:latin typeface="Helvetica Neue"/>
              </a:rPr>
              <a:t>of the Government,</a:t>
            </a:r>
            <a:r>
              <a:rPr lang="en-US" sz="3200" b="0" i="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en-US" sz="3200" b="1" i="0" dirty="0">
                <a:effectLst/>
                <a:latin typeface="Helvetica Neue"/>
              </a:rPr>
              <a:t>civil society, the private sector. With the aim of 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Helvetica Neue"/>
              </a:rPr>
              <a:t>addressing multidimensional poverty and providing a decent life with sustainable development </a:t>
            </a:r>
            <a:r>
              <a:rPr lang="en-US" sz="3200" b="1" i="0" dirty="0">
                <a:effectLst/>
                <a:latin typeface="Helvetica Neue"/>
              </a:rPr>
              <a:t>for the group most in need in the governorates of Egypt. </a:t>
            </a:r>
            <a:endParaRPr lang="en-US" sz="3200" b="1" dirty="0"/>
          </a:p>
        </p:txBody>
      </p:sp>
      <p:pic>
        <p:nvPicPr>
          <p:cNvPr id="4" name="Picture 2" descr="Haya Karima">
            <a:extLst>
              <a:ext uri="{FF2B5EF4-FFF2-40B4-BE49-F238E27FC236}">
                <a16:creationId xmlns:a16="http://schemas.microsoft.com/office/drawing/2014/main" id="{D50E4E4E-5FF7-4735-AA08-B40249C9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09" y="289239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461D-2514-4DD8-AE64-918E5D59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538" y="26944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Helvetica Neue"/>
                <a:ea typeface="+mn-ea"/>
                <a:cs typeface="+mn-cs"/>
              </a:rPr>
              <a:t>Comprehensive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3077-5634-4BE7-96E1-4AE387C9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749" y="1240457"/>
            <a:ext cx="9432100" cy="443087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For the first time at the public work level: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ore than 20 </a:t>
            </a:r>
            <a:r>
              <a:rPr lang="en-US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ministries and agencies </a:t>
            </a:r>
          </a:p>
          <a:p>
            <a:pPr algn="just"/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23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civil society organizations</a:t>
            </a: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eet to implement this IRD Initiative, with the help of Egyptian youth volunteering for charitable and development work through decent life institution.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just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4000 Targeted Villages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aya Karima">
            <a:extLst>
              <a:ext uri="{FF2B5EF4-FFF2-40B4-BE49-F238E27FC236}">
                <a16:creationId xmlns:a16="http://schemas.microsoft.com/office/drawing/2014/main" id="{AEEDD943-097A-4DEF-877D-14EE81C72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39" y="84155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3C30-C005-4D37-A583-0E0500E2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81FD0-E028-4908-9DEC-D05092B82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19" r="6629" b="13259"/>
          <a:stretch/>
        </p:blipFill>
        <p:spPr>
          <a:xfrm>
            <a:off x="0" y="1346670"/>
            <a:ext cx="11383766" cy="52398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68CF2A-08BE-45B5-BA54-3D723DFA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442" y="271510"/>
            <a:ext cx="7958331" cy="107722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effectLst/>
                <a:latin typeface="inherit"/>
              </a:rPr>
              <a:t>Basic Principles</a:t>
            </a:r>
            <a:br>
              <a:rPr lang="en-US" sz="4400" b="1" dirty="0">
                <a:solidFill>
                  <a:srgbClr val="FFFF00"/>
                </a:solidFill>
                <a:effectLst/>
                <a:latin typeface="inherit"/>
              </a:rPr>
            </a:br>
            <a:br>
              <a:rPr lang="en-US" sz="4400" b="1" i="0" dirty="0">
                <a:solidFill>
                  <a:srgbClr val="FFFF00"/>
                </a:solidFill>
                <a:effectLst/>
                <a:latin typeface="Helvetica Neue"/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Haya Karima">
            <a:extLst>
              <a:ext uri="{FF2B5EF4-FFF2-40B4-BE49-F238E27FC236}">
                <a16:creationId xmlns:a16="http://schemas.microsoft.com/office/drawing/2014/main" id="{B81F68C5-BE39-41B9-A8C0-EFBF05CF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02" y="84156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6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EAA5-9626-47D7-BE6A-2A7C1B56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96" y="1556512"/>
            <a:ext cx="9554093" cy="3997828"/>
          </a:xfrm>
        </p:spPr>
        <p:txBody>
          <a:bodyPr>
            <a:normAutofit/>
          </a:bodyPr>
          <a:lstStyle/>
          <a:p>
            <a:r>
              <a:rPr lang="en-US" sz="2800" b="1" dirty="0"/>
              <a:t>The IRD is the concurrent suitable action needed all over the globe. </a:t>
            </a:r>
          </a:p>
          <a:p>
            <a:r>
              <a:rPr lang="en-US" sz="2800" b="1" dirty="0"/>
              <a:t>IRD is not just an action or list of demands.</a:t>
            </a:r>
          </a:p>
          <a:p>
            <a:r>
              <a:rPr lang="en-US" sz="2800" b="1" dirty="0"/>
              <a:t>The Developing country is urgently requested to move about the IRD.</a:t>
            </a:r>
          </a:p>
          <a:p>
            <a:r>
              <a:rPr lang="en-US" sz="2800" b="1" dirty="0"/>
              <a:t>Egyptian Concept for the RD has transformed to IRD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5F1602-F8E4-4C50-B834-76D174D2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02" y="479283"/>
            <a:ext cx="7958331" cy="1077229"/>
          </a:xfrm>
        </p:spPr>
        <p:txBody>
          <a:bodyPr/>
          <a:lstStyle/>
          <a:p>
            <a:pPr algn="l"/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Conclusions</a:t>
            </a:r>
            <a:b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</a:br>
            <a:endParaRPr lang="en-US" dirty="0"/>
          </a:p>
        </p:txBody>
      </p:sp>
      <p:pic>
        <p:nvPicPr>
          <p:cNvPr id="6" name="Picture 2" descr="Haya Karima">
            <a:extLst>
              <a:ext uri="{FF2B5EF4-FFF2-40B4-BE49-F238E27FC236}">
                <a16:creationId xmlns:a16="http://schemas.microsoft.com/office/drawing/2014/main" id="{CE4782BB-2986-487A-AC94-A0A9937F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53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D774-69E8-4E40-A12D-EF41A3EB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Discussions Time</a:t>
            </a:r>
            <a:b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C7BCE-DBC0-4D2D-B800-3D92D44EF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08" y="2052638"/>
            <a:ext cx="6859511" cy="3997325"/>
          </a:xfrm>
        </p:spPr>
      </p:pic>
    </p:spTree>
    <p:extLst>
      <p:ext uri="{BB962C8B-B14F-4D97-AF65-F5344CB8AC3E}">
        <p14:creationId xmlns:p14="http://schemas.microsoft.com/office/powerpoint/2010/main" val="33661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5035A-62DB-4788-99AB-2D0FA90C2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56" y="246580"/>
            <a:ext cx="6847265" cy="51663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9081-E79A-4621-8A94-50A2104F9FF7}"/>
              </a:ext>
            </a:extLst>
          </p:cNvPr>
          <p:cNvSpPr txBox="1"/>
          <p:nvPr/>
        </p:nvSpPr>
        <p:spPr>
          <a:xfrm>
            <a:off x="5565565" y="5584005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Dr. M. A. Orabi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Sohag University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Egypt</a:t>
            </a:r>
          </a:p>
        </p:txBody>
      </p:sp>
    </p:spTree>
    <p:extLst>
      <p:ext uri="{BB962C8B-B14F-4D97-AF65-F5344CB8AC3E}">
        <p14:creationId xmlns:p14="http://schemas.microsoft.com/office/powerpoint/2010/main" val="5645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F526-D45B-43EA-A042-CDE1E0BF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408" y="171058"/>
            <a:ext cx="7958331" cy="1077229"/>
          </a:xfrm>
        </p:spPr>
        <p:txBody>
          <a:bodyPr/>
          <a:lstStyle/>
          <a:p>
            <a:pPr algn="l"/>
            <a:r>
              <a:rPr lang="en-US" b="1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6B6AD-8DBD-41C4-A83B-16742149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684" y="1430086"/>
            <a:ext cx="7796540" cy="39978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Introduction</a:t>
            </a:r>
          </a:p>
          <a:p>
            <a:r>
              <a:rPr lang="en-US" sz="24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Traditional concept of Rural Development </a:t>
            </a:r>
          </a:p>
          <a:p>
            <a:r>
              <a:rPr lang="en-US" sz="24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Integrated R.D Model</a:t>
            </a:r>
          </a:p>
          <a:p>
            <a:r>
              <a:rPr lang="en-US" sz="24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Egypt`s Actions Towards IRD.</a:t>
            </a:r>
          </a:p>
          <a:p>
            <a:r>
              <a:rPr lang="en-US" sz="24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Conclusions</a:t>
            </a:r>
          </a:p>
          <a:p>
            <a:r>
              <a:rPr lang="en-US" sz="24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Discussions</a:t>
            </a:r>
          </a:p>
        </p:txBody>
      </p:sp>
    </p:spTree>
    <p:extLst>
      <p:ext uri="{BB962C8B-B14F-4D97-AF65-F5344CB8AC3E}">
        <p14:creationId xmlns:p14="http://schemas.microsoft.com/office/powerpoint/2010/main" val="21842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CE4A6D-3533-43D4-B2DD-C7EA42E64BD9}"/>
              </a:ext>
            </a:extLst>
          </p:cNvPr>
          <p:cNvSpPr txBox="1">
            <a:spLocks/>
          </p:cNvSpPr>
          <p:nvPr/>
        </p:nvSpPr>
        <p:spPr>
          <a:xfrm>
            <a:off x="1066800" y="806271"/>
            <a:ext cx="10058400" cy="475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Rural development is a strategy designed to improve the economic and social life of rural population.</a:t>
            </a:r>
          </a:p>
          <a:p>
            <a:pPr algn="just"/>
            <a:endParaRPr lang="en-US" sz="3600" b="1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/>
              <a:t>It is a process, which aims at improving the well being and self realization of people living outside the urbanized areas through collective process.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5AB7FC-426B-4FED-B413-CF17E87A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134"/>
            <a:ext cx="7958331" cy="1077229"/>
          </a:xfrm>
        </p:spPr>
        <p:txBody>
          <a:bodyPr/>
          <a:lstStyle/>
          <a:p>
            <a:pPr algn="l"/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BCE8FB-1C3A-4482-A984-BBE3B5C43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8" t="39700" r="12359" b="33333"/>
          <a:stretch/>
        </p:blipFill>
        <p:spPr>
          <a:xfrm>
            <a:off x="1159267" y="2178121"/>
            <a:ext cx="9873466" cy="23527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B95FBD-03DE-4FB2-AE06-B9498F9F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62" y="369869"/>
            <a:ext cx="8864426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Traditional concept of </a:t>
            </a:r>
            <a:r>
              <a:rPr lang="en-US" sz="32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Rural Development </a:t>
            </a:r>
            <a:br>
              <a:rPr lang="en-US" sz="3200" dirty="0">
                <a:latin typeface="AbdoMaster-Black" panose="02000500030000020004" pitchFamily="2" charset="-78"/>
                <a:cs typeface="AbdoMaster-Black" panose="02000500030000020004" pitchFamily="2" charset="-78"/>
              </a:rPr>
            </a:br>
            <a:br>
              <a:rPr lang="en-US" dirty="0"/>
            </a:br>
            <a:endParaRPr lang="en-US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83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7835-8175-4839-A2CA-E184A6C0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62" y="369869"/>
            <a:ext cx="8864426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Traditional concept of </a:t>
            </a:r>
            <a:r>
              <a:rPr lang="en-US" sz="32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Rural Development </a:t>
            </a:r>
            <a:br>
              <a:rPr lang="en-US" sz="3200" dirty="0">
                <a:latin typeface="AbdoMaster-Black" panose="02000500030000020004" pitchFamily="2" charset="-78"/>
                <a:cs typeface="AbdoMaster-Black" panose="02000500030000020004" pitchFamily="2" charset="-78"/>
              </a:rPr>
            </a:br>
            <a:br>
              <a:rPr lang="en-US" dirty="0"/>
            </a:br>
            <a:endParaRPr lang="en-US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6037D-D887-4FE2-B2DC-BE920D12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97" y="1447099"/>
            <a:ext cx="9380728" cy="4717374"/>
          </a:xfrm>
        </p:spPr>
        <p:txBody>
          <a:bodyPr>
            <a:noAutofit/>
          </a:bodyPr>
          <a:lstStyle/>
          <a:p>
            <a:pPr algn="just"/>
            <a:r>
              <a:rPr lang="en-US" sz="2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</a:rPr>
              <a:t>Rural development provides an alternative to agriculture as a source of incomes and livelihoods.</a:t>
            </a:r>
          </a:p>
          <a:p>
            <a:pPr algn="just"/>
            <a:r>
              <a:rPr lang="en-US" sz="2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</a:rPr>
              <a:t>Rural development was traditionally associated with agriculture.</a:t>
            </a: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</a:rPr>
              <a:t>R</a:t>
            </a:r>
            <a:r>
              <a:rPr lang="en-US" sz="2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</a:rPr>
              <a:t>eflects the complex linkages and interactions within the system of overall rural development.</a:t>
            </a:r>
          </a:p>
          <a:p>
            <a:pPr marL="0" indent="0" algn="just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 Semibold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C3FC4D-C0E4-4DB4-A5E7-EC17745D9CE1}"/>
              </a:ext>
            </a:extLst>
          </p:cNvPr>
          <p:cNvSpPr txBox="1">
            <a:spLocks/>
          </p:cNvSpPr>
          <p:nvPr/>
        </p:nvSpPr>
        <p:spPr>
          <a:xfrm>
            <a:off x="1592494" y="808056"/>
            <a:ext cx="8977645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755AE5-4B1F-4AA4-9BD9-DC3C74E91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724505"/>
              </p:ext>
            </p:extLst>
          </p:nvPr>
        </p:nvGraphicFramePr>
        <p:xfrm>
          <a:off x="1099336" y="1696753"/>
          <a:ext cx="9924836" cy="357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3" imgW="7201080" imgH="2495520" progId="Paint.Picture">
                  <p:embed/>
                </p:oleObj>
              </mc:Choice>
              <mc:Fallback>
                <p:oleObj name="Bitmap Image" r:id="rId3" imgW="7201080" imgH="2495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336" y="1696753"/>
                        <a:ext cx="9924836" cy="357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2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782E1-AC16-418F-BCB3-FCC71E1E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588" y="1117168"/>
            <a:ext cx="9976630" cy="3997828"/>
          </a:xfrm>
        </p:spPr>
        <p:txBody>
          <a:bodyPr/>
          <a:lstStyle/>
          <a:p>
            <a:pPr algn="just"/>
            <a:r>
              <a:rPr lang="en-US" sz="3200" dirty="0">
                <a:latin typeface="Sitka Small Semibold" pitchFamily="2" charset="0"/>
              </a:rPr>
              <a:t>The policy shift towards integrated rural development.</a:t>
            </a:r>
            <a:endParaRPr lang="en-US" sz="3200" b="0" i="0" u="none" strike="noStrike" baseline="0" dirty="0">
              <a:latin typeface="Sitka Small Semibold" pitchFamily="2" charset="0"/>
            </a:endParaRPr>
          </a:p>
          <a:p>
            <a:pPr algn="just"/>
            <a:r>
              <a:rPr lang="en-US" sz="3200" b="0" i="0" u="none" strike="noStrike" baseline="0" dirty="0">
                <a:latin typeface="Sitka Small Semibold" pitchFamily="2" charset="0"/>
              </a:rPr>
              <a:t>Putting too much emphasis on agriculture with focusing on the allied sectors.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D5029A-DC42-4B20-B652-3C6A45F2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97" y="489557"/>
            <a:ext cx="7958331" cy="1077229"/>
          </a:xfrm>
        </p:spPr>
        <p:txBody>
          <a:bodyPr/>
          <a:lstStyle/>
          <a:p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Towards</a:t>
            </a:r>
            <a:r>
              <a:rPr lang="en-US" dirty="0"/>
              <a:t> </a:t>
            </a:r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Integrated R.D Model</a:t>
            </a:r>
            <a:b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7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D71563-BEA0-4BDD-91B2-CD7C50FD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0"/>
            <a:ext cx="12087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6CAB-5F16-4A7F-A577-7AC2EBA6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49" y="26944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AbdoMaster-Black" panose="02000500030000020004" pitchFamily="2" charset="-78"/>
                <a:cs typeface="AbdoMaster-Black" panose="02000500030000020004" pitchFamily="2" charset="-78"/>
              </a:rPr>
              <a:t>Constraints</a:t>
            </a:r>
            <a:r>
              <a:rPr lang="en-US" sz="3600" dirty="0">
                <a:latin typeface="AbdoMaster-Black" panose="02000500030000020004" pitchFamily="2" charset="-78"/>
                <a:cs typeface="AbdoMaster-Black" panose="02000500030000020004" pitchFamily="2" charset="-78"/>
              </a:rPr>
              <a:t> against the I.R.D.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BBB5-0A57-47A6-A572-25A4EDBF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9" y="1995164"/>
            <a:ext cx="7796540" cy="3997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1.People related</a:t>
            </a:r>
          </a:p>
          <a:p>
            <a:pPr marL="0" indent="0">
              <a:buNone/>
            </a:pPr>
            <a:r>
              <a:rPr lang="en-US" sz="2800" b="1" dirty="0"/>
              <a:t>2. Agricultural related problems</a:t>
            </a:r>
          </a:p>
          <a:p>
            <a:pPr marL="0" indent="0">
              <a:buNone/>
            </a:pPr>
            <a:r>
              <a:rPr lang="en-US" sz="2800" b="1" dirty="0"/>
              <a:t>3. Infrastructure related problems</a:t>
            </a:r>
          </a:p>
          <a:p>
            <a:pPr marL="0" indent="0">
              <a:buNone/>
            </a:pPr>
            <a:r>
              <a:rPr lang="en-US" sz="2800" b="1" dirty="0"/>
              <a:t>4.Economic problems</a:t>
            </a:r>
          </a:p>
          <a:p>
            <a:pPr marL="0" indent="0">
              <a:buNone/>
            </a:pPr>
            <a:r>
              <a:rPr lang="en-US" sz="2800" b="1" dirty="0"/>
              <a:t>5.Social and Cultural problems</a:t>
            </a:r>
          </a:p>
          <a:p>
            <a:pPr marL="0" indent="0">
              <a:buNone/>
            </a:pPr>
            <a:r>
              <a:rPr lang="en-US" sz="2800" b="1" dirty="0"/>
              <a:t>6.Leadership related problems</a:t>
            </a:r>
          </a:p>
          <a:p>
            <a:pPr marL="0" indent="0">
              <a:buNone/>
            </a:pPr>
            <a:r>
              <a:rPr lang="en-US" sz="2800" b="1" dirty="0"/>
              <a:t>7.Administrative problems</a:t>
            </a:r>
          </a:p>
        </p:txBody>
      </p:sp>
    </p:spTree>
    <p:extLst>
      <p:ext uri="{BB962C8B-B14F-4D97-AF65-F5344CB8AC3E}">
        <p14:creationId xmlns:p14="http://schemas.microsoft.com/office/powerpoint/2010/main" val="2885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217</TotalTime>
  <Words>540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AbdoMaster-Black</vt:lpstr>
      <vt:lpstr>ae_AlMateen</vt:lpstr>
      <vt:lpstr>Arial</vt:lpstr>
      <vt:lpstr>Helvetica Neue</vt:lpstr>
      <vt:lpstr>inherit</vt:lpstr>
      <vt:lpstr>MS Shell Dlg 2</vt:lpstr>
      <vt:lpstr>Sitka Small Semibold</vt:lpstr>
      <vt:lpstr>Wingdings</vt:lpstr>
      <vt:lpstr>Wingdings 3</vt:lpstr>
      <vt:lpstr>Madison</vt:lpstr>
      <vt:lpstr>Paintbrush Picture</vt:lpstr>
      <vt:lpstr>Integrated Rural Development: Towards A National Strategy in Egypt</vt:lpstr>
      <vt:lpstr>Session Outline</vt:lpstr>
      <vt:lpstr>Introduction</vt:lpstr>
      <vt:lpstr>Traditional concept of Rural Development   </vt:lpstr>
      <vt:lpstr>Traditional concept of Rural Development   </vt:lpstr>
      <vt:lpstr>PowerPoint Presentation</vt:lpstr>
      <vt:lpstr>Towards Integrated R.D Model </vt:lpstr>
      <vt:lpstr>PowerPoint Presentation</vt:lpstr>
      <vt:lpstr>Constraints against the I.R.D.</vt:lpstr>
      <vt:lpstr>PEOPLE  RELATED  PROBLEMS..</vt:lpstr>
      <vt:lpstr>Egyptian strategy for the IRD</vt:lpstr>
      <vt:lpstr>PowerPoint Presentation</vt:lpstr>
      <vt:lpstr>Why?</vt:lpstr>
      <vt:lpstr>Comprehensive Process</vt:lpstr>
      <vt:lpstr>Basic Principles  </vt:lpstr>
      <vt:lpstr>Conclusions </vt:lpstr>
      <vt:lpstr>Discussions Time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Rural Development: Towards A National Strategy in Egypt</dc:title>
  <dc:creator>Dr. M. A. Orabi</dc:creator>
  <cp:lastModifiedBy>Dr. M. A. Orabi</cp:lastModifiedBy>
  <cp:revision>24</cp:revision>
  <dcterms:created xsi:type="dcterms:W3CDTF">2022-03-07T20:54:02Z</dcterms:created>
  <dcterms:modified xsi:type="dcterms:W3CDTF">2022-03-08T00:31:44Z</dcterms:modified>
</cp:coreProperties>
</file>